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6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48D488C-20D2-40A0-9DA8-1175EF00373A}" type="datetimeFigureOut">
              <a:rPr lang="en-US" smtClean="0"/>
              <a:pPr/>
              <a:t>4/1/2021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48D488C-20D2-40A0-9DA8-1175EF00373A}" type="datetimeFigureOut">
              <a:rPr lang="en-US" smtClean="0"/>
              <a:pPr/>
              <a:t>4/1/2021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48D488C-20D2-40A0-9DA8-1175EF00373A}" type="datetimeFigureOut">
              <a:rPr lang="en-US" smtClean="0"/>
              <a:pPr/>
              <a:t>4/1/2021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48D488C-20D2-40A0-9DA8-1175EF00373A}" type="datetimeFigureOut">
              <a:rPr lang="en-US" smtClean="0"/>
              <a:pPr/>
              <a:t>4/1/2021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8D488C-20D2-40A0-9DA8-1175EF00373A}" type="datetimeFigureOut">
              <a:rPr lang="en-US" smtClean="0"/>
              <a:pPr/>
              <a:t>4/1/2021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48D488C-20D2-40A0-9DA8-1175EF00373A}" type="datetimeFigureOut">
              <a:rPr lang="en-US" smtClean="0"/>
              <a:pPr/>
              <a:t>4/1/2021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48D488C-20D2-40A0-9DA8-1175EF00373A}" type="datetimeFigureOut">
              <a:rPr lang="en-US" smtClean="0"/>
              <a:pPr/>
              <a:t>4/1/2021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48D488C-20D2-40A0-9DA8-1175EF00373A}" type="datetimeFigureOut">
              <a:rPr lang="en-US" smtClean="0"/>
              <a:pPr/>
              <a:t>4/1/2021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D488C-20D2-40A0-9DA8-1175EF00373A}" type="datetimeFigureOut">
              <a:rPr lang="en-US" smtClean="0"/>
              <a:pPr/>
              <a:t>4/1/2021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8D488C-20D2-40A0-9DA8-1175EF00373A}" type="datetimeFigureOut">
              <a:rPr lang="en-US" smtClean="0"/>
              <a:pPr/>
              <a:t>4/1/2021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8D488C-20D2-40A0-9DA8-1175EF00373A}" type="datetimeFigureOut">
              <a:rPr lang="en-US" smtClean="0"/>
              <a:pPr/>
              <a:t>4/1/2021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6314C07-64CD-42A3-B772-3C019BFF5D4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488C-20D2-40A0-9DA8-1175EF00373A}" type="datetimeFigureOut">
              <a:rPr lang="en-US" smtClean="0"/>
              <a:pPr/>
              <a:t>4/1/2021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C07-64CD-42A3-B772-3C019BFF5D4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dirty="0" smtClean="0"/>
              <a:t>	</a:t>
            </a:r>
            <a:r>
              <a:rPr lang="en-US" sz="3600" b="1" u="sng" dirty="0" smtClean="0"/>
              <a:t>Quality Assurance and Quality Control</a:t>
            </a:r>
          </a:p>
          <a:p>
            <a:pPr>
              <a:buNone/>
            </a:pPr>
            <a:r>
              <a:rPr lang="en-US" sz="3600" dirty="0"/>
              <a:t>	</a:t>
            </a:r>
            <a:r>
              <a:rPr lang="en-US" sz="3600" b="1" dirty="0" smtClean="0"/>
              <a:t>Definitions :</a:t>
            </a:r>
          </a:p>
          <a:p>
            <a:pPr>
              <a:buNone/>
            </a:pPr>
            <a:r>
              <a:rPr lang="en-US" sz="3600" b="1" dirty="0"/>
              <a:t>	</a:t>
            </a:r>
            <a:r>
              <a:rPr lang="en-US" sz="3600" b="1" dirty="0" smtClean="0"/>
              <a:t>1.  Manufacture : </a:t>
            </a:r>
            <a:endParaRPr lang="en-US" sz="3600" dirty="0" smtClean="0"/>
          </a:p>
          <a:p>
            <a:pPr>
              <a:buNone/>
            </a:pPr>
            <a:r>
              <a:rPr lang="en-US" sz="3600" b="1" dirty="0" smtClean="0"/>
              <a:t>	-  </a:t>
            </a:r>
            <a:r>
              <a:rPr lang="en-US" sz="3600" dirty="0" smtClean="0"/>
              <a:t>is the complete cycle of production of a desired economically important product. This cycle includes the acquisition of all raw materials, their processing in to a final product and its packaging and distribution.</a:t>
            </a:r>
          </a:p>
          <a:p>
            <a:pPr>
              <a:buNone/>
            </a:pPr>
            <a:r>
              <a:rPr lang="en-US" sz="3600" b="1" dirty="0"/>
              <a:t>	</a:t>
            </a:r>
            <a:r>
              <a:rPr lang="en-US" sz="3600" b="1" dirty="0" smtClean="0"/>
              <a:t>2.  Quality  :</a:t>
            </a:r>
          </a:p>
          <a:p>
            <a:pPr>
              <a:buNone/>
            </a:pPr>
            <a:r>
              <a:rPr lang="en-US" sz="3600" b="1" dirty="0"/>
              <a:t>	</a:t>
            </a:r>
            <a:r>
              <a:rPr lang="en-US" sz="3600" b="1" dirty="0" smtClean="0"/>
              <a:t>-  </a:t>
            </a:r>
            <a:r>
              <a:rPr lang="en-US" sz="3600" dirty="0" smtClean="0"/>
              <a:t>Quality is meeting the requirement.</a:t>
            </a:r>
          </a:p>
          <a:p>
            <a:pPr>
              <a:buNone/>
            </a:pPr>
            <a:r>
              <a:rPr lang="en-US" sz="3600" dirty="0"/>
              <a:t>	</a:t>
            </a:r>
            <a:r>
              <a:rPr lang="en-US" sz="3600" dirty="0" smtClean="0"/>
              <a:t>- In pharmaceutical industry, the requirements involve meeting specifications and developing </a:t>
            </a:r>
            <a:endParaRPr lang="en-IN"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3600" dirty="0" smtClean="0"/>
              <a:t>a system to make certain that materials are sampled, tested and evaluated against those specifications.</a:t>
            </a:r>
          </a:p>
          <a:p>
            <a:pPr>
              <a:buNone/>
            </a:pPr>
            <a:r>
              <a:rPr lang="en-US" sz="3600" dirty="0" smtClean="0"/>
              <a:t>	</a:t>
            </a:r>
            <a:r>
              <a:rPr lang="en-US" sz="3600" b="1" dirty="0" smtClean="0"/>
              <a:t>3.  Quality Control [QC]  :</a:t>
            </a:r>
          </a:p>
          <a:p>
            <a:pPr>
              <a:buNone/>
            </a:pPr>
            <a:r>
              <a:rPr lang="en-US" sz="3600" b="1" dirty="0" smtClean="0"/>
              <a:t>	</a:t>
            </a:r>
            <a:r>
              <a:rPr lang="en-US" sz="3600" dirty="0" smtClean="0"/>
              <a:t>Quality Control  is defined as per ISO 9000 – “ The operational techniques and activities that are used to fulfill  requirements of quality “</a:t>
            </a:r>
          </a:p>
          <a:p>
            <a:pPr>
              <a:buNone/>
            </a:pPr>
            <a:r>
              <a:rPr lang="en-US" sz="3600" dirty="0" smtClean="0"/>
              <a:t>	- ISO (International Standard Organization) – is an </a:t>
            </a:r>
            <a:r>
              <a:rPr lang="en-US" sz="3600" dirty="0" err="1" smtClean="0"/>
              <a:t>organisation</a:t>
            </a:r>
            <a:r>
              <a:rPr lang="en-US" sz="3600" dirty="0" smtClean="0"/>
              <a:t> that sets international standards. Its standards for quality have been issued as policy-ISO 9000.</a:t>
            </a:r>
          </a:p>
          <a:p>
            <a:pPr>
              <a:buNone/>
            </a:pPr>
            <a:r>
              <a:rPr lang="en-US" dirty="0" smtClean="0"/>
              <a:t>	</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3600" dirty="0" smtClean="0"/>
              <a:t>-  </a:t>
            </a:r>
            <a:r>
              <a:rPr lang="en-US" sz="3900" dirty="0" smtClean="0"/>
              <a:t>Quality control refers to that part of GMP(Good Manufacturing Practice) ensures that :</a:t>
            </a:r>
          </a:p>
          <a:p>
            <a:pPr>
              <a:buNone/>
            </a:pPr>
            <a:r>
              <a:rPr lang="en-US" sz="3900" dirty="0" smtClean="0"/>
              <a:t>	1.  at each stage of manufacture the necessary tests are made, and</a:t>
            </a:r>
          </a:p>
          <a:p>
            <a:pPr>
              <a:buNone/>
            </a:pPr>
            <a:r>
              <a:rPr lang="en-US" sz="3900" dirty="0" smtClean="0"/>
              <a:t>	2.  the product is not released until it has passed these tests.</a:t>
            </a:r>
          </a:p>
          <a:p>
            <a:pPr>
              <a:buNone/>
            </a:pPr>
            <a:r>
              <a:rPr lang="en-US" sz="3900" dirty="0" smtClean="0"/>
              <a:t>	This tests are performed by Quality Control Laboratory.</a:t>
            </a:r>
          </a:p>
          <a:p>
            <a:pPr>
              <a:buNone/>
            </a:pPr>
            <a:r>
              <a:rPr lang="en-US" sz="3900" dirty="0" smtClean="0"/>
              <a:t>	</a:t>
            </a:r>
            <a:r>
              <a:rPr lang="en-US" sz="3900" b="1" dirty="0" smtClean="0"/>
              <a:t>4.  In-process control :</a:t>
            </a:r>
          </a:p>
          <a:p>
            <a:pPr>
              <a:buNone/>
            </a:pPr>
            <a:r>
              <a:rPr lang="en-US" sz="3900" b="1" dirty="0" smtClean="0"/>
              <a:t>	</a:t>
            </a:r>
            <a:r>
              <a:rPr lang="en-US" sz="3900" dirty="0" smtClean="0"/>
              <a:t>This comprises any test </a:t>
            </a:r>
            <a:r>
              <a:rPr lang="en-US" sz="3900" dirty="0" smtClean="0"/>
              <a:t>on a </a:t>
            </a:r>
            <a:r>
              <a:rPr lang="en-US" sz="3900" dirty="0" smtClean="0"/>
              <a:t>product, the environment or the equipment that is made during the manufacturing process.</a:t>
            </a:r>
            <a:endParaRPr lang="en-IN" sz="3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3600" b="1" dirty="0" smtClean="0"/>
              <a:t>5.  Quality Assurance :</a:t>
            </a:r>
          </a:p>
          <a:p>
            <a:pPr>
              <a:buNone/>
            </a:pPr>
            <a:r>
              <a:rPr lang="en-US" sz="3600" b="1" dirty="0" smtClean="0"/>
              <a:t>	</a:t>
            </a:r>
            <a:r>
              <a:rPr lang="en-US" sz="3600" dirty="0" smtClean="0"/>
              <a:t>Quality assurance is defined as per ISO 9000 – </a:t>
            </a:r>
          </a:p>
          <a:p>
            <a:pPr>
              <a:buNone/>
            </a:pPr>
            <a:r>
              <a:rPr lang="en-US" sz="3600" b="1" dirty="0" smtClean="0"/>
              <a:t>	</a:t>
            </a:r>
            <a:r>
              <a:rPr lang="en-US" sz="3600" dirty="0" smtClean="0"/>
              <a:t>“ All those planned and systematic actions necessary to provide adequate confidence that a product or service will satisfy given requirements for quality”.</a:t>
            </a:r>
          </a:p>
          <a:p>
            <a:pPr>
              <a:buNone/>
            </a:pPr>
            <a:r>
              <a:rPr lang="en-US" sz="3600" dirty="0" smtClean="0"/>
              <a:t>	-  Quality  Assurance Department oversees the activities of research and development, manufacturing, and quality control.</a:t>
            </a:r>
          </a:p>
          <a:p>
            <a:pPr>
              <a:buNone/>
            </a:pPr>
            <a:r>
              <a:rPr lang="en-US" sz="3600" dirty="0" smtClean="0"/>
              <a:t>	Principles of Quality  Assurance  :</a:t>
            </a:r>
          </a:p>
          <a:p>
            <a:pPr>
              <a:buNone/>
            </a:pPr>
            <a:r>
              <a:rPr lang="en-US" sz="3600" dirty="0" smtClean="0"/>
              <a:t>	1.  Quality, safety and effectiveness must be designed and built in to the product.</a:t>
            </a:r>
          </a:p>
          <a:p>
            <a:pPr>
              <a:buNone/>
            </a:pPr>
            <a:endParaRPr lang="en-IN"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3600" dirty="0" smtClean="0"/>
              <a:t>	2.  Quality can not be inspected or tested in to the finished product.</a:t>
            </a:r>
          </a:p>
          <a:p>
            <a:pPr>
              <a:buNone/>
            </a:pPr>
            <a:r>
              <a:rPr lang="en-US" sz="3600" dirty="0" smtClean="0"/>
              <a:t>	3.  Each step of manufacturing process must be controlled to maximize the probability that the finished product meets all quality and design specifications.</a:t>
            </a:r>
          </a:p>
          <a:p>
            <a:pPr>
              <a:buNone/>
            </a:pPr>
            <a:r>
              <a:rPr lang="en-US" sz="3600" dirty="0" smtClean="0"/>
              <a:t>	- Quality  Assurance  refers to the sum total of the arrangements made to ensure that the final product if of the required quality, consists  of good manufacturing practice plus factors such as original product design and development.</a:t>
            </a:r>
          </a:p>
          <a:p>
            <a:pPr>
              <a:buNone/>
            </a:pPr>
            <a:r>
              <a:rPr lang="en-US" sz="3600" dirty="0" smtClean="0"/>
              <a:t>	</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4100" b="1" dirty="0" smtClean="0"/>
              <a:t>6. Good Manufacturing Practice [GMP]:</a:t>
            </a:r>
          </a:p>
          <a:p>
            <a:pPr>
              <a:buNone/>
            </a:pPr>
            <a:r>
              <a:rPr lang="en-US" sz="4100" b="1" dirty="0" smtClean="0"/>
              <a:t>	</a:t>
            </a:r>
            <a:r>
              <a:rPr lang="en-US" sz="4100" dirty="0" smtClean="0"/>
              <a:t>GMP comprises a part of quality assurance which ensure that the product is consistently manufactured to a appropriate required quality.</a:t>
            </a:r>
          </a:p>
          <a:p>
            <a:pPr>
              <a:buNone/>
            </a:pPr>
            <a:r>
              <a:rPr lang="en-US" sz="4100" b="1" dirty="0" smtClean="0"/>
              <a:t>	</a:t>
            </a:r>
            <a:r>
              <a:rPr lang="en-US" sz="4100" dirty="0" smtClean="0"/>
              <a:t>GMP requires that : </a:t>
            </a:r>
          </a:p>
          <a:p>
            <a:pPr>
              <a:buNone/>
            </a:pPr>
            <a:r>
              <a:rPr lang="en-US" sz="4100" dirty="0" smtClean="0"/>
              <a:t>	(</a:t>
            </a:r>
            <a:r>
              <a:rPr lang="en-US" sz="4100" dirty="0" err="1" smtClean="0"/>
              <a:t>i</a:t>
            </a:r>
            <a:r>
              <a:rPr lang="en-US" sz="4100" dirty="0" smtClean="0"/>
              <a:t>) the manufacturing process is fully defined before it is commenced and</a:t>
            </a:r>
          </a:p>
          <a:p>
            <a:pPr>
              <a:buNone/>
            </a:pPr>
            <a:r>
              <a:rPr lang="en-US" sz="4100" dirty="0" smtClean="0"/>
              <a:t>	 (ii)  the necessary facilities are provided.</a:t>
            </a:r>
          </a:p>
          <a:p>
            <a:pPr>
              <a:buNone/>
            </a:pPr>
            <a:r>
              <a:rPr lang="en-US" sz="4100" dirty="0" smtClean="0"/>
              <a:t>	</a:t>
            </a:r>
            <a:endParaRPr lang="en-IN" sz="4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400" smtClean="0"/>
              <a:t>	- </a:t>
            </a:r>
            <a:r>
              <a:rPr lang="en-US" sz="4400" dirty="0" smtClean="0"/>
              <a:t>In practice, personnel must be trained, suitable premises and equipment employed, correct materials used, approved procedures adopted, suitable storage and transport facilities available and appropriate records made.</a:t>
            </a:r>
            <a:endParaRPr lang="en-IN" sz="4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0</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15</cp:revision>
  <dcterms:created xsi:type="dcterms:W3CDTF">2020-12-29T06:38:03Z</dcterms:created>
  <dcterms:modified xsi:type="dcterms:W3CDTF">2021-04-01T06:09:52Z</dcterms:modified>
</cp:coreProperties>
</file>